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3" r:id="rId1"/>
  </p:sldMasterIdLst>
  <p:sldIdLst>
    <p:sldId id="256" r:id="rId2"/>
    <p:sldId id="258" r:id="rId3"/>
    <p:sldId id="257" r:id="rId4"/>
    <p:sldId id="260" r:id="rId5"/>
    <p:sldId id="259" r:id="rId6"/>
    <p:sldId id="261" r:id="rId7"/>
    <p:sldId id="262" r:id="rId8"/>
    <p:sldId id="263" r:id="rId9"/>
    <p:sldId id="264" r:id="rId10"/>
    <p:sldId id="265"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964"/>
    <p:restoredTop sz="94694"/>
  </p:normalViewPr>
  <p:slideViewPr>
    <p:cSldViewPr snapToGrid="0">
      <p:cViewPr varScale="1">
        <p:scale>
          <a:sx n="75" d="100"/>
          <a:sy n="75" d="100"/>
        </p:scale>
        <p:origin x="176" y="1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jpeg>
</file>

<file path=ppt/media/image2.jpeg>
</file>

<file path=ppt/media/image3.jpeg>
</file>

<file path=ppt/media/image4.jpeg>
</file>

<file path=ppt/media/image5.jpe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12/5/24</a:t>
            </a:fld>
            <a:endParaRPr lang="en-US" dirty="0"/>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8708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12/5/24</a:t>
            </a:fld>
            <a:endParaRPr lang="en-US"/>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89962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12/5/24</a:t>
            </a:fld>
            <a:endParaRPr lang="en-US"/>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81139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12/5/24</a:t>
            </a:fld>
            <a:endParaRPr lang="en-US" dirty="0"/>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04710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12/5/24</a:t>
            </a:fld>
            <a:endParaRPr lang="en-US"/>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834382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12/5/24</a:t>
            </a:fld>
            <a:endParaRPr lang="en-US"/>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19575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12/5/24</a:t>
            </a:fld>
            <a:endParaRPr lang="en-US"/>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2132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12/5/24</a:t>
            </a:fld>
            <a:endParaRPr lang="en-US"/>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745113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12/5/24</a:t>
            </a:fld>
            <a:endParaRPr lang="en-US"/>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61046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12/5/24</a:t>
            </a:fld>
            <a:endParaRPr lang="en-US"/>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57467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12/5/24</a:t>
            </a:fld>
            <a:endParaRPr lang="en-US"/>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696944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lIns="109728" tIns="109728" rIns="109728" bIns="91440" anchor="ct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lIns="109728" tIns="109728" rIns="109728"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lIns="109728" tIns="109728" rIns="109728" bIns="91440" anchor="ctr"/>
          <a:lstStyle>
            <a:lvl1pPr algn="l">
              <a:defRPr sz="1200" cap="none" spc="100" baseline="0">
                <a:solidFill>
                  <a:schemeClr val="tx1">
                    <a:tint val="75000"/>
                  </a:schemeClr>
                </a:solidFill>
                <a:latin typeface="+mn-lt"/>
              </a:defRPr>
            </a:lvl1pPr>
          </a:lstStyle>
          <a:p>
            <a:fld id="{82EDB8D0-98ED-4B86-9D5F-E61ADC70144D}" type="datetimeFigureOut">
              <a:rPr lang="en-US" smtClean="0"/>
              <a:pPr/>
              <a:t>12/5/24</a:t>
            </a:fld>
            <a:endParaRPr lang="en-US" dirty="0"/>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lIns="109728" tIns="109728" rIns="109728" bIns="91440" anchor="ctr"/>
          <a:lstStyle>
            <a:lvl1pPr algn="ctr">
              <a:defRPr sz="1200" cap="none" spc="100" baseline="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lIns="109728" tIns="109728" rIns="109728" bIns="91440" anchor="ctr"/>
          <a:lstStyle>
            <a:lvl1pPr algn="r">
              <a:defRPr sz="1200" cap="none" spc="100" baseline="0">
                <a:solidFill>
                  <a:schemeClr val="tx1">
                    <a:tint val="75000"/>
                  </a:schemeClr>
                </a:solidFill>
                <a:latin typeface="+mn-lt"/>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1814081046"/>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72" r:id="rId5"/>
    <p:sldLayoutId id="2147483673" r:id="rId6"/>
    <p:sldLayoutId id="2147483674" r:id="rId7"/>
    <p:sldLayoutId id="2147483675" r:id="rId8"/>
    <p:sldLayoutId id="2147483676" r:id="rId9"/>
    <p:sldLayoutId id="2147483677" r:id="rId10"/>
    <p:sldLayoutId id="2147483678" r:id="rId11"/>
  </p:sldLayoutIdLst>
  <p:txStyles>
    <p:titleStyle>
      <a:lvl1pPr algn="l" defTabSz="914400" rtl="0" eaLnBrk="1" latinLnBrk="0" hangingPunct="1">
        <a:lnSpc>
          <a:spcPct val="105000"/>
        </a:lnSpc>
        <a:spcBef>
          <a:spcPct val="0"/>
        </a:spcBef>
        <a:buNone/>
        <a:defRPr sz="4400" kern="1200" spc="13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spc="1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spc="1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spc="1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spc="1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spc="1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F8A656C-0806-4677-A38B-DA5DF0F3C4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467"/>
            <a:ext cx="12191999" cy="686646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descr="美观的液体水彩和水墨">
            <a:extLst>
              <a:ext uri="{FF2B5EF4-FFF2-40B4-BE49-F238E27FC236}">
                <a16:creationId xmlns:a16="http://schemas.microsoft.com/office/drawing/2014/main" id="{2359CE08-AAB5-D06A-9B08-70BBB1601B3E}"/>
              </a:ext>
            </a:extLst>
          </p:cNvPr>
          <p:cNvPicPr>
            <a:picLocks noChangeAspect="1"/>
          </p:cNvPicPr>
          <p:nvPr/>
        </p:nvPicPr>
        <p:blipFill>
          <a:blip r:embed="rId2">
            <a:alphaModFix amt="55000"/>
          </a:blip>
          <a:srcRect t="1867" b="6670"/>
          <a:stretch/>
        </p:blipFill>
        <p:spPr>
          <a:xfrm>
            <a:off x="20" y="10"/>
            <a:ext cx="12191980" cy="6857990"/>
          </a:xfrm>
          <a:prstGeom prst="rect">
            <a:avLst/>
          </a:prstGeom>
        </p:spPr>
      </p:pic>
      <p:sp>
        <p:nvSpPr>
          <p:cNvPr id="11" name="Rectangle: Rounded Corners 10">
            <a:extLst>
              <a:ext uri="{FF2B5EF4-FFF2-40B4-BE49-F238E27FC236}">
                <a16:creationId xmlns:a16="http://schemas.microsoft.com/office/drawing/2014/main" id="{9BEF8C6D-8BB3-473A-9607-D7381CC5C0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27537" y="643467"/>
            <a:ext cx="5520995" cy="5215839"/>
          </a:xfrm>
          <a:prstGeom prst="roundRect">
            <a:avLst>
              <a:gd name="adj" fmla="val 2654"/>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FE56DD0B-1FB9-D6EF-E655-D2D97CED82A2}"/>
              </a:ext>
            </a:extLst>
          </p:cNvPr>
          <p:cNvSpPr>
            <a:spLocks noGrp="1"/>
          </p:cNvSpPr>
          <p:nvPr>
            <p:ph type="ctrTitle"/>
          </p:nvPr>
        </p:nvSpPr>
        <p:spPr>
          <a:xfrm>
            <a:off x="6257047" y="795509"/>
            <a:ext cx="5037616" cy="3011340"/>
          </a:xfrm>
        </p:spPr>
        <p:txBody>
          <a:bodyPr>
            <a:normAutofit fontScale="90000"/>
          </a:bodyPr>
          <a:lstStyle/>
          <a:p>
            <a:r>
              <a:rPr kumimoji="1" lang="en" altLang="zh-CN" dirty="0"/>
              <a:t>Exoplanet Transit Analysis </a:t>
            </a:r>
            <a:endParaRPr kumimoji="1" lang="zh-CN" altLang="en-US" dirty="0"/>
          </a:p>
        </p:txBody>
      </p:sp>
      <p:sp>
        <p:nvSpPr>
          <p:cNvPr id="3" name="副标题 2">
            <a:extLst>
              <a:ext uri="{FF2B5EF4-FFF2-40B4-BE49-F238E27FC236}">
                <a16:creationId xmlns:a16="http://schemas.microsoft.com/office/drawing/2014/main" id="{F01519D4-A53F-51D9-12ED-80B425DFB0F7}"/>
              </a:ext>
            </a:extLst>
          </p:cNvPr>
          <p:cNvSpPr>
            <a:spLocks noGrp="1"/>
          </p:cNvSpPr>
          <p:nvPr>
            <p:ph type="subTitle" idx="1"/>
          </p:nvPr>
        </p:nvSpPr>
        <p:spPr>
          <a:xfrm>
            <a:off x="6257047" y="3898924"/>
            <a:ext cx="5037616" cy="1777878"/>
          </a:xfrm>
        </p:spPr>
        <p:txBody>
          <a:bodyPr>
            <a:normAutofit/>
          </a:bodyPr>
          <a:lstStyle/>
          <a:p>
            <a:r>
              <a:rPr kumimoji="1" lang="en-US" altLang="zh-CN" dirty="0"/>
              <a:t>Project 4 by Cosmo Lei, </a:t>
            </a:r>
            <a:r>
              <a:rPr kumimoji="1" lang="en-US" altLang="zh-CN" dirty="0" err="1"/>
              <a:t>Haechan</a:t>
            </a:r>
            <a:r>
              <a:rPr kumimoji="1" lang="en-US" altLang="zh-CN" dirty="0"/>
              <a:t> Jung, Yuhang Mao</a:t>
            </a:r>
            <a:endParaRPr kumimoji="1" lang="zh-CN" altLang="en-US" dirty="0"/>
          </a:p>
        </p:txBody>
      </p:sp>
      <p:sp>
        <p:nvSpPr>
          <p:cNvPr id="13" name="Arc 12">
            <a:extLst>
              <a:ext uri="{FF2B5EF4-FFF2-40B4-BE49-F238E27FC236}">
                <a16:creationId xmlns:a16="http://schemas.microsoft.com/office/drawing/2014/main" id="{DCFDFFB9-D302-4A05-A770-D332322547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06764" y="906791"/>
            <a:ext cx="2987899" cy="2987899"/>
          </a:xfrm>
          <a:prstGeom prst="arc">
            <a:avLst>
              <a:gd name="adj1" fmla="val 16200000"/>
              <a:gd name="adj2" fmla="val 114657"/>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859097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a:extLst>
              <a:ext uri="{FF2B5EF4-FFF2-40B4-BE49-F238E27FC236}">
                <a16:creationId xmlns:a16="http://schemas.microsoft.com/office/drawing/2014/main" id="{032D8B87-88DA-4E9C-B676-B10D70EA59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467"/>
            <a:ext cx="12191999" cy="686646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显示业绩递减的放大镜">
            <a:extLst>
              <a:ext uri="{FF2B5EF4-FFF2-40B4-BE49-F238E27FC236}">
                <a16:creationId xmlns:a16="http://schemas.microsoft.com/office/drawing/2014/main" id="{BB9A8091-5823-A2BA-F473-13BF1DEA4388}"/>
              </a:ext>
            </a:extLst>
          </p:cNvPr>
          <p:cNvPicPr>
            <a:picLocks noChangeAspect="1"/>
          </p:cNvPicPr>
          <p:nvPr/>
        </p:nvPicPr>
        <p:blipFill>
          <a:blip r:embed="rId2">
            <a:alphaModFix amt="35000"/>
          </a:blip>
          <a:srcRect t="1168" b="14458"/>
          <a:stretch/>
        </p:blipFill>
        <p:spPr>
          <a:xfrm>
            <a:off x="20" y="-8466"/>
            <a:ext cx="12191980" cy="6866466"/>
          </a:xfrm>
          <a:prstGeom prst="rect">
            <a:avLst/>
          </a:prstGeom>
        </p:spPr>
      </p:pic>
      <p:sp>
        <p:nvSpPr>
          <p:cNvPr id="2" name="标题 1">
            <a:extLst>
              <a:ext uri="{FF2B5EF4-FFF2-40B4-BE49-F238E27FC236}">
                <a16:creationId xmlns:a16="http://schemas.microsoft.com/office/drawing/2014/main" id="{0815FCA2-1E59-9418-B16F-89C7E39D4D17}"/>
              </a:ext>
            </a:extLst>
          </p:cNvPr>
          <p:cNvSpPr>
            <a:spLocks noGrp="1"/>
          </p:cNvSpPr>
          <p:nvPr>
            <p:ph type="title"/>
          </p:nvPr>
        </p:nvSpPr>
        <p:spPr>
          <a:xfrm>
            <a:off x="838200" y="365125"/>
            <a:ext cx="10515600" cy="1325563"/>
          </a:xfrm>
        </p:spPr>
        <p:txBody>
          <a:bodyPr>
            <a:normAutofit/>
          </a:bodyPr>
          <a:lstStyle/>
          <a:p>
            <a:r>
              <a:rPr lang="en-US" altLang="zh-CN">
                <a:solidFill>
                  <a:srgbClr val="FFFFFF"/>
                </a:solidFill>
                <a:effectLst/>
                <a:latin typeface="DengXian" panose="02010600030101010101" pitchFamily="2" charset="-122"/>
                <a:cs typeface="Times New Roman" panose="02020603050405020304" pitchFamily="18" charset="0"/>
              </a:rPr>
              <a:t>Conclusion</a:t>
            </a:r>
            <a:r>
              <a:rPr lang="zh-CN" altLang="zh-CN">
                <a:solidFill>
                  <a:srgbClr val="FFFFFF"/>
                </a:solidFill>
                <a:effectLst/>
              </a:rPr>
              <a:t> </a:t>
            </a:r>
            <a:endParaRPr kumimoji="1" lang="zh-CN" altLang="en-US">
              <a:solidFill>
                <a:srgbClr val="FFFFFF"/>
              </a:solidFill>
            </a:endParaRPr>
          </a:p>
        </p:txBody>
      </p:sp>
      <p:sp>
        <p:nvSpPr>
          <p:cNvPr id="18" name="内容占位符 2">
            <a:extLst>
              <a:ext uri="{FF2B5EF4-FFF2-40B4-BE49-F238E27FC236}">
                <a16:creationId xmlns:a16="http://schemas.microsoft.com/office/drawing/2014/main" id="{B4F79097-E66F-80CB-B3A1-CE21B49208D5}"/>
              </a:ext>
            </a:extLst>
          </p:cNvPr>
          <p:cNvSpPr>
            <a:spLocks noGrp="1"/>
          </p:cNvSpPr>
          <p:nvPr>
            <p:ph idx="1"/>
          </p:nvPr>
        </p:nvSpPr>
        <p:spPr>
          <a:xfrm>
            <a:off x="838200" y="1825625"/>
            <a:ext cx="10515600" cy="3859742"/>
          </a:xfrm>
        </p:spPr>
        <p:txBody>
          <a:bodyPr>
            <a:normAutofit/>
          </a:bodyPr>
          <a:lstStyle/>
          <a:p>
            <a:pPr>
              <a:lnSpc>
                <a:spcPct val="100000"/>
              </a:lnSpc>
            </a:pPr>
            <a:r>
              <a:rPr lang="en-US" altLang="zh-CN" sz="1900" kern="100">
                <a:solidFill>
                  <a:srgbClr val="FFFFFF"/>
                </a:solidFill>
                <a:effectLst/>
                <a:latin typeface="DengXian" panose="02010600030101010101" pitchFamily="2" charset="-122"/>
                <a:ea typeface="DengXian" panose="02010600030101010101" pitchFamily="2" charset="-122"/>
                <a:cs typeface="Times New Roman" panose="02020603050405020304" pitchFamily="18" charset="0"/>
              </a:rPr>
              <a:t>This project demonstrated the power of mathematical modeling and statistical inference in analyzing exoplanet transit data. By employing a trapezoidal model and Bayesian MCMC techniques, the analysis yielded precise and physically meaningful parameters for the exoplanet. The reduced chi-squared value confirmed the accuracy of the fit, while the corner plot provided insights into parameter distributions and correlations.</a:t>
            </a:r>
            <a:endParaRPr lang="zh-CN" altLang="zh-CN" sz="1900" kern="100">
              <a:solidFill>
                <a:srgbClr val="FFFFFF"/>
              </a:solidFill>
              <a:effectLst/>
              <a:latin typeface="DengXian" panose="02010600030101010101" pitchFamily="2" charset="-122"/>
              <a:ea typeface="DengXian" panose="02010600030101010101" pitchFamily="2" charset="-122"/>
              <a:cs typeface="Times New Roman" panose="02020603050405020304" pitchFamily="18" charset="0"/>
            </a:endParaRPr>
          </a:p>
          <a:p>
            <a:pPr>
              <a:lnSpc>
                <a:spcPct val="100000"/>
              </a:lnSpc>
            </a:pPr>
            <a:r>
              <a:rPr lang="en-US" altLang="zh-CN" sz="1900" kern="100">
                <a:solidFill>
                  <a:srgbClr val="FFFFFF"/>
                </a:solidFill>
                <a:effectLst/>
                <a:latin typeface="DengXian" panose="02010600030101010101" pitchFamily="2" charset="-122"/>
                <a:ea typeface="DengXian" panose="02010600030101010101" pitchFamily="2" charset="-122"/>
                <a:cs typeface="Times New Roman" panose="02020603050405020304" pitchFamily="18" charset="0"/>
              </a:rPr>
              <a:t> </a:t>
            </a:r>
            <a:endParaRPr lang="zh-CN" altLang="zh-CN" sz="1900" kern="100">
              <a:solidFill>
                <a:srgbClr val="FFFFFF"/>
              </a:solidFill>
              <a:effectLst/>
              <a:latin typeface="DengXian" panose="02010600030101010101" pitchFamily="2" charset="-122"/>
              <a:ea typeface="DengXian" panose="02010600030101010101" pitchFamily="2" charset="-122"/>
              <a:cs typeface="Times New Roman" panose="02020603050405020304" pitchFamily="18" charset="0"/>
            </a:endParaRPr>
          </a:p>
          <a:p>
            <a:pPr>
              <a:lnSpc>
                <a:spcPct val="100000"/>
              </a:lnSpc>
            </a:pPr>
            <a:r>
              <a:rPr lang="en-US" altLang="zh-CN" sz="1900">
                <a:solidFill>
                  <a:srgbClr val="FFFFFF"/>
                </a:solidFill>
                <a:effectLst/>
                <a:latin typeface="DengXian" panose="02010600030101010101" pitchFamily="2" charset="-122"/>
                <a:cs typeface="Times New Roman" panose="02020603050405020304" pitchFamily="18" charset="0"/>
              </a:rPr>
              <a:t>Future work could involve applying the same techniques to other datasets, incorporating limb-darkening effects for more realistic models, or exploring different transit scenarios such as grazing transits or multi-planet systems. The methodology and results provide a robust foundation for advancing exoplanet studies.</a:t>
            </a:r>
            <a:r>
              <a:rPr lang="zh-CN" altLang="zh-CN" sz="1900">
                <a:solidFill>
                  <a:srgbClr val="FFFFFF"/>
                </a:solidFill>
                <a:effectLst/>
              </a:rPr>
              <a:t> </a:t>
            </a:r>
            <a:endParaRPr kumimoji="1" lang="zh-CN" altLang="en-US" sz="1900">
              <a:solidFill>
                <a:srgbClr val="FFFFFF"/>
              </a:solidFill>
            </a:endParaRPr>
          </a:p>
        </p:txBody>
      </p:sp>
      <p:sp>
        <p:nvSpPr>
          <p:cNvPr id="11" name="Arc 10">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33428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Arc 10">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C9A96D0-F7EC-8980-C024-EA4BEEEE4A07}"/>
              </a:ext>
            </a:extLst>
          </p:cNvPr>
          <p:cNvPicPr>
            <a:picLocks noChangeAspect="1"/>
          </p:cNvPicPr>
          <p:nvPr/>
        </p:nvPicPr>
        <p:blipFill>
          <a:blip r:embed="rId2"/>
          <a:srcRect b="14773"/>
          <a:stretch/>
        </p:blipFill>
        <p:spPr>
          <a:xfrm>
            <a:off x="20" y="10"/>
            <a:ext cx="12191980" cy="6857990"/>
          </a:xfrm>
          <a:prstGeom prst="rect">
            <a:avLst/>
          </a:prstGeom>
        </p:spPr>
      </p:pic>
      <p:sp>
        <p:nvSpPr>
          <p:cNvPr id="15" name="Rectangle 14">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标题 1">
            <a:extLst>
              <a:ext uri="{FF2B5EF4-FFF2-40B4-BE49-F238E27FC236}">
                <a16:creationId xmlns:a16="http://schemas.microsoft.com/office/drawing/2014/main" id="{D53ADC16-32D8-743C-076C-C985D4F9DFBA}"/>
              </a:ext>
            </a:extLst>
          </p:cNvPr>
          <p:cNvSpPr>
            <a:spLocks noGrp="1"/>
          </p:cNvSpPr>
          <p:nvPr>
            <p:ph type="title"/>
          </p:nvPr>
        </p:nvSpPr>
        <p:spPr>
          <a:xfrm>
            <a:off x="477981" y="1122362"/>
            <a:ext cx="4023360" cy="2802219"/>
          </a:xfrm>
        </p:spPr>
        <p:txBody>
          <a:bodyPr vert="horz" lIns="91440" tIns="45720" rIns="91440" bIns="45720" rtlCol="0" anchor="b">
            <a:normAutofit/>
          </a:bodyPr>
          <a:lstStyle/>
          <a:p>
            <a:pPr>
              <a:lnSpc>
                <a:spcPct val="90000"/>
              </a:lnSpc>
            </a:pPr>
            <a:r>
              <a:rPr kumimoji="1" lang="en-US" altLang="zh-CN" sz="5000" kern="1200" dirty="0">
                <a:solidFill>
                  <a:schemeClr val="tx1"/>
                </a:solidFill>
                <a:latin typeface="+mj-lt"/>
                <a:ea typeface="+mj-ea"/>
                <a:cs typeface="+mj-cs"/>
              </a:rPr>
              <a:t>Background</a:t>
            </a:r>
          </a:p>
        </p:txBody>
      </p:sp>
    </p:spTree>
    <p:extLst>
      <p:ext uri="{BB962C8B-B14F-4D97-AF65-F5344CB8AC3E}">
        <p14:creationId xmlns:p14="http://schemas.microsoft.com/office/powerpoint/2010/main" val="807730426"/>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a:extLst>
              <a:ext uri="{FF2B5EF4-FFF2-40B4-BE49-F238E27FC236}">
                <a16:creationId xmlns:a16="http://schemas.microsoft.com/office/drawing/2014/main" id="{442D2C40-7ED8-45E4-9E7D-C3407F9CA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467"/>
            <a:ext cx="12191999" cy="686646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红色满月">
            <a:extLst>
              <a:ext uri="{FF2B5EF4-FFF2-40B4-BE49-F238E27FC236}">
                <a16:creationId xmlns:a16="http://schemas.microsoft.com/office/drawing/2014/main" id="{992546A6-C61C-83D2-B09A-3D37FB32F285}"/>
              </a:ext>
            </a:extLst>
          </p:cNvPr>
          <p:cNvPicPr>
            <a:picLocks noChangeAspect="1"/>
          </p:cNvPicPr>
          <p:nvPr/>
        </p:nvPicPr>
        <p:blipFill>
          <a:blip r:embed="rId2">
            <a:alphaModFix amt="35000"/>
          </a:blip>
          <a:srcRect t="5841" b="9785"/>
          <a:stretch/>
        </p:blipFill>
        <p:spPr>
          <a:xfrm>
            <a:off x="20" y="-8467"/>
            <a:ext cx="12191980" cy="6866467"/>
          </a:xfrm>
          <a:prstGeom prst="rect">
            <a:avLst/>
          </a:prstGeom>
        </p:spPr>
      </p:pic>
      <p:sp>
        <p:nvSpPr>
          <p:cNvPr id="2" name="标题 1">
            <a:extLst>
              <a:ext uri="{FF2B5EF4-FFF2-40B4-BE49-F238E27FC236}">
                <a16:creationId xmlns:a16="http://schemas.microsoft.com/office/drawing/2014/main" id="{BA468548-A68C-FB65-35E9-6C9FEC2A960D}"/>
              </a:ext>
            </a:extLst>
          </p:cNvPr>
          <p:cNvSpPr>
            <a:spLocks noGrp="1"/>
          </p:cNvSpPr>
          <p:nvPr>
            <p:ph type="title"/>
          </p:nvPr>
        </p:nvSpPr>
        <p:spPr>
          <a:xfrm>
            <a:off x="686834" y="591344"/>
            <a:ext cx="3200400" cy="5585619"/>
          </a:xfrm>
        </p:spPr>
        <p:txBody>
          <a:bodyPr>
            <a:normAutofit/>
          </a:bodyPr>
          <a:lstStyle/>
          <a:p>
            <a:r>
              <a:rPr kumimoji="1" lang="en" altLang="zh-CN" sz="3700">
                <a:solidFill>
                  <a:srgbClr val="FFFFFF"/>
                </a:solidFill>
              </a:rPr>
              <a:t>Background </a:t>
            </a:r>
            <a:endParaRPr kumimoji="1" lang="zh-CN" altLang="en-US" sz="3700">
              <a:solidFill>
                <a:srgbClr val="FFFFFF"/>
              </a:solidFill>
            </a:endParaRPr>
          </a:p>
        </p:txBody>
      </p:sp>
      <p:sp>
        <p:nvSpPr>
          <p:cNvPr id="3" name="内容占位符 2">
            <a:extLst>
              <a:ext uri="{FF2B5EF4-FFF2-40B4-BE49-F238E27FC236}">
                <a16:creationId xmlns:a16="http://schemas.microsoft.com/office/drawing/2014/main" id="{C10006E6-FC19-C3BA-4FF8-A18CED60D2BA}"/>
              </a:ext>
            </a:extLst>
          </p:cNvPr>
          <p:cNvSpPr>
            <a:spLocks noGrp="1"/>
          </p:cNvSpPr>
          <p:nvPr>
            <p:ph idx="1"/>
          </p:nvPr>
        </p:nvSpPr>
        <p:spPr>
          <a:xfrm>
            <a:off x="4447308" y="591344"/>
            <a:ext cx="6906491" cy="5585619"/>
          </a:xfrm>
        </p:spPr>
        <p:txBody>
          <a:bodyPr anchor="ctr">
            <a:normAutofit/>
          </a:bodyPr>
          <a:lstStyle/>
          <a:p>
            <a:r>
              <a:rPr kumimoji="1" lang="en" altLang="zh-CN">
                <a:solidFill>
                  <a:srgbClr val="FFFFFF"/>
                </a:solidFill>
              </a:rPr>
              <a:t>The study of exoplanets, planets located outside our solar system, is a rapidly advancing field in astronomy. Among various methods of exoplanet detection, the transit method has proven to be one of the most effective. This method involves observing the periodic dimming of a star as a planet passes in front of it, blocking a fraction of the starlight. The dimming produces a characteristic light curve, revealing critical information about the planet’s size, orbital period, and distance from the star. </a:t>
            </a:r>
            <a:endParaRPr kumimoji="1" lang="zh-CN" altLang="en-US">
              <a:solidFill>
                <a:srgbClr val="FFFFFF"/>
              </a:solidFill>
            </a:endParaRPr>
          </a:p>
        </p:txBody>
      </p:sp>
      <p:sp>
        <p:nvSpPr>
          <p:cNvPr id="11" name="Arc 10">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98572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Freeform: Shape 32">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Arc 34">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37" name="Rectangle 36">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28" descr="指向红色按钮的蓝色箭头">
            <a:extLst>
              <a:ext uri="{FF2B5EF4-FFF2-40B4-BE49-F238E27FC236}">
                <a16:creationId xmlns:a16="http://schemas.microsoft.com/office/drawing/2014/main" id="{8A7C6143-8474-EF7B-C767-53C7DA8EF105}"/>
              </a:ext>
            </a:extLst>
          </p:cNvPr>
          <p:cNvPicPr>
            <a:picLocks noChangeAspect="1"/>
          </p:cNvPicPr>
          <p:nvPr/>
        </p:nvPicPr>
        <p:blipFill>
          <a:blip r:embed="rId2"/>
          <a:srcRect t="10826" b="4904"/>
          <a:stretch/>
        </p:blipFill>
        <p:spPr>
          <a:xfrm>
            <a:off x="20" y="10"/>
            <a:ext cx="12191980" cy="6857990"/>
          </a:xfrm>
          <a:prstGeom prst="rect">
            <a:avLst/>
          </a:prstGeom>
        </p:spPr>
      </p:pic>
      <p:sp>
        <p:nvSpPr>
          <p:cNvPr id="39" name="Rectangle 38">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标题 1">
            <a:extLst>
              <a:ext uri="{FF2B5EF4-FFF2-40B4-BE49-F238E27FC236}">
                <a16:creationId xmlns:a16="http://schemas.microsoft.com/office/drawing/2014/main" id="{D7B1DF10-5568-27C5-FEB0-A243ABA39137}"/>
              </a:ext>
            </a:extLst>
          </p:cNvPr>
          <p:cNvSpPr>
            <a:spLocks noGrp="1"/>
          </p:cNvSpPr>
          <p:nvPr>
            <p:ph type="title"/>
          </p:nvPr>
        </p:nvSpPr>
        <p:spPr>
          <a:xfrm>
            <a:off x="477981" y="1122362"/>
            <a:ext cx="4023360" cy="2802219"/>
          </a:xfrm>
        </p:spPr>
        <p:txBody>
          <a:bodyPr vert="horz" lIns="91440" tIns="45720" rIns="91440" bIns="45720" rtlCol="0" anchor="b">
            <a:normAutofit/>
          </a:bodyPr>
          <a:lstStyle/>
          <a:p>
            <a:pPr>
              <a:lnSpc>
                <a:spcPct val="90000"/>
              </a:lnSpc>
            </a:pPr>
            <a:r>
              <a:rPr lang="en-US" altLang="zh-CN" sz="5400" kern="1200">
                <a:solidFill>
                  <a:schemeClr val="tx1"/>
                </a:solidFill>
                <a:latin typeface="+mj-lt"/>
                <a:ea typeface="+mj-ea"/>
                <a:cs typeface="+mj-cs"/>
              </a:rPr>
              <a:t>Objectives </a:t>
            </a:r>
            <a:endParaRPr kumimoji="1" lang="en-US" altLang="zh-CN" sz="5400" kern="1200" dirty="0">
              <a:solidFill>
                <a:schemeClr val="tx1"/>
              </a:solidFill>
              <a:latin typeface="+mj-lt"/>
              <a:ea typeface="+mj-ea"/>
              <a:cs typeface="+mj-cs"/>
            </a:endParaRPr>
          </a:p>
        </p:txBody>
      </p:sp>
    </p:spTree>
    <p:extLst>
      <p:ext uri="{BB962C8B-B14F-4D97-AF65-F5344CB8AC3E}">
        <p14:creationId xmlns:p14="http://schemas.microsoft.com/office/powerpoint/2010/main" val="173379116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a:extLst>
              <a:ext uri="{FF2B5EF4-FFF2-40B4-BE49-F238E27FC236}">
                <a16:creationId xmlns:a16="http://schemas.microsoft.com/office/drawing/2014/main" id="{442D2C40-7ED8-45E4-9E7D-C3407F9CA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467"/>
            <a:ext cx="12191999" cy="686646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4" name="Picture 4">
            <a:extLst>
              <a:ext uri="{FF2B5EF4-FFF2-40B4-BE49-F238E27FC236}">
                <a16:creationId xmlns:a16="http://schemas.microsoft.com/office/drawing/2014/main" id="{624B8B9C-9D33-0964-5F5D-E72DCAFD16B8}"/>
              </a:ext>
            </a:extLst>
          </p:cNvPr>
          <p:cNvPicPr>
            <a:picLocks noChangeAspect="1"/>
          </p:cNvPicPr>
          <p:nvPr/>
        </p:nvPicPr>
        <p:blipFill>
          <a:blip r:embed="rId2">
            <a:alphaModFix amt="35000"/>
          </a:blip>
          <a:srcRect t="4740" b="4787"/>
          <a:stretch/>
        </p:blipFill>
        <p:spPr>
          <a:xfrm>
            <a:off x="20" y="-8467"/>
            <a:ext cx="12191980" cy="6866467"/>
          </a:xfrm>
          <a:prstGeom prst="rect">
            <a:avLst/>
          </a:prstGeom>
        </p:spPr>
      </p:pic>
      <p:sp>
        <p:nvSpPr>
          <p:cNvPr id="2" name="标题 1">
            <a:extLst>
              <a:ext uri="{FF2B5EF4-FFF2-40B4-BE49-F238E27FC236}">
                <a16:creationId xmlns:a16="http://schemas.microsoft.com/office/drawing/2014/main" id="{3B630CBC-6CDF-B10B-A7CB-9CD520176336}"/>
              </a:ext>
            </a:extLst>
          </p:cNvPr>
          <p:cNvSpPr>
            <a:spLocks noGrp="1"/>
          </p:cNvSpPr>
          <p:nvPr>
            <p:ph type="title"/>
          </p:nvPr>
        </p:nvSpPr>
        <p:spPr>
          <a:xfrm>
            <a:off x="686834" y="591344"/>
            <a:ext cx="3200400" cy="5585619"/>
          </a:xfrm>
        </p:spPr>
        <p:txBody>
          <a:bodyPr>
            <a:normAutofit/>
          </a:bodyPr>
          <a:lstStyle/>
          <a:p>
            <a:r>
              <a:rPr kumimoji="1" lang="en" altLang="zh-CN">
                <a:solidFill>
                  <a:srgbClr val="FFFFFF"/>
                </a:solidFill>
              </a:rPr>
              <a:t>Objectives </a:t>
            </a:r>
            <a:endParaRPr kumimoji="1" lang="zh-CN" altLang="en-US">
              <a:solidFill>
                <a:srgbClr val="FFFFFF"/>
              </a:solidFill>
            </a:endParaRPr>
          </a:p>
        </p:txBody>
      </p:sp>
      <p:sp>
        <p:nvSpPr>
          <p:cNvPr id="3" name="内容占位符 2">
            <a:extLst>
              <a:ext uri="{FF2B5EF4-FFF2-40B4-BE49-F238E27FC236}">
                <a16:creationId xmlns:a16="http://schemas.microsoft.com/office/drawing/2014/main" id="{6285A2B4-C32C-2B76-1048-ED9362DD9284}"/>
              </a:ext>
            </a:extLst>
          </p:cNvPr>
          <p:cNvSpPr>
            <a:spLocks noGrp="1"/>
          </p:cNvSpPr>
          <p:nvPr>
            <p:ph idx="1"/>
          </p:nvPr>
        </p:nvSpPr>
        <p:spPr>
          <a:xfrm>
            <a:off x="4447308" y="591344"/>
            <a:ext cx="6906491" cy="5585619"/>
          </a:xfrm>
        </p:spPr>
        <p:txBody>
          <a:bodyPr anchor="ctr">
            <a:normAutofit/>
          </a:bodyPr>
          <a:lstStyle/>
          <a:p>
            <a:r>
              <a:rPr lang="en-US" altLang="zh-CN" kern="100" dirty="0">
                <a:solidFill>
                  <a:srgbClr val="FFFFFF"/>
                </a:solidFill>
                <a:effectLst/>
                <a:latin typeface="DengXian" panose="02010600030101010101" pitchFamily="2" charset="-122"/>
                <a:ea typeface="DengXian" panose="02010600030101010101" pitchFamily="2" charset="-122"/>
                <a:cs typeface="Times New Roman" panose="02020603050405020304" pitchFamily="18" charset="0"/>
              </a:rPr>
              <a:t>1. To process and analyze observational light curve data of an exoplanet transit.</a:t>
            </a:r>
            <a:endParaRPr lang="zh-CN" altLang="zh-CN" kern="100" dirty="0">
              <a:solidFill>
                <a:srgbClr val="FFFFFF"/>
              </a:solidFill>
              <a:effectLst/>
              <a:latin typeface="DengXian" panose="02010600030101010101" pitchFamily="2" charset="-122"/>
              <a:ea typeface="DengXian" panose="02010600030101010101" pitchFamily="2" charset="-122"/>
              <a:cs typeface="Times New Roman" panose="02020603050405020304" pitchFamily="18" charset="0"/>
            </a:endParaRPr>
          </a:p>
          <a:p>
            <a:r>
              <a:rPr lang="en-US" altLang="zh-CN" kern="100" dirty="0">
                <a:solidFill>
                  <a:srgbClr val="FFFFFF"/>
                </a:solidFill>
                <a:effectLst/>
                <a:latin typeface="DengXian" panose="02010600030101010101" pitchFamily="2" charset="-122"/>
                <a:ea typeface="DengXian" panose="02010600030101010101" pitchFamily="2" charset="-122"/>
                <a:cs typeface="Times New Roman" panose="02020603050405020304" pitchFamily="18" charset="0"/>
              </a:rPr>
              <a:t>2. To develop and implement mathematical models (box-shaped and trapezoid-shaped) to fit the light curve data.</a:t>
            </a:r>
            <a:endParaRPr lang="zh-CN" altLang="zh-CN" kern="100" dirty="0">
              <a:solidFill>
                <a:srgbClr val="FFFFFF"/>
              </a:solidFill>
              <a:effectLst/>
              <a:latin typeface="DengXian" panose="02010600030101010101" pitchFamily="2" charset="-122"/>
              <a:ea typeface="DengXian" panose="02010600030101010101" pitchFamily="2" charset="-122"/>
              <a:cs typeface="Times New Roman" panose="02020603050405020304" pitchFamily="18" charset="0"/>
            </a:endParaRPr>
          </a:p>
          <a:p>
            <a:r>
              <a:rPr lang="en-US" altLang="zh-CN" kern="100" dirty="0">
                <a:solidFill>
                  <a:srgbClr val="FFFFFF"/>
                </a:solidFill>
                <a:effectLst/>
                <a:latin typeface="DengXian" panose="02010600030101010101" pitchFamily="2" charset="-122"/>
                <a:ea typeface="DengXian" panose="02010600030101010101" pitchFamily="2" charset="-122"/>
                <a:cs typeface="Times New Roman" panose="02020603050405020304" pitchFamily="18" charset="0"/>
              </a:rPr>
              <a:t>3. To estimate the physical parameters of the exoplanet, including transit depth, duration, ingress/egress time, and background flux.</a:t>
            </a:r>
            <a:endParaRPr lang="zh-CN" altLang="zh-CN" kern="100" dirty="0">
              <a:solidFill>
                <a:srgbClr val="FFFFFF"/>
              </a:solidFill>
              <a:effectLst/>
              <a:latin typeface="DengXian" panose="02010600030101010101" pitchFamily="2" charset="-122"/>
              <a:ea typeface="DengXian" panose="02010600030101010101" pitchFamily="2" charset="-122"/>
              <a:cs typeface="Times New Roman" panose="02020603050405020304" pitchFamily="18" charset="0"/>
            </a:endParaRPr>
          </a:p>
          <a:p>
            <a:r>
              <a:rPr lang="en-US" altLang="zh-CN" dirty="0">
                <a:solidFill>
                  <a:srgbClr val="FFFFFF"/>
                </a:solidFill>
                <a:effectLst/>
                <a:latin typeface="DengXian" panose="02010600030101010101" pitchFamily="2" charset="-122"/>
                <a:cs typeface="Times New Roman" panose="02020603050405020304" pitchFamily="18" charset="0"/>
              </a:rPr>
              <a:t>4. To assess the quality of the model fit using statistical methods such as the reduced chi-squared statistic</a:t>
            </a:r>
            <a:r>
              <a:rPr lang="zh-CN" altLang="zh-CN" dirty="0">
                <a:solidFill>
                  <a:srgbClr val="FFFFFF"/>
                </a:solidFill>
                <a:effectLst/>
              </a:rPr>
              <a:t> </a:t>
            </a:r>
            <a:r>
              <a:rPr lang="en-US" altLang="zh-CN" dirty="0">
                <a:solidFill>
                  <a:srgbClr val="FFFFFF"/>
                </a:solidFill>
              </a:rPr>
              <a:t>.</a:t>
            </a:r>
            <a:endParaRPr kumimoji="1" lang="zh-CN" altLang="en-US" dirty="0">
              <a:solidFill>
                <a:srgbClr val="FFFFFF"/>
              </a:solidFill>
            </a:endParaRPr>
          </a:p>
        </p:txBody>
      </p:sp>
      <p:sp>
        <p:nvSpPr>
          <p:cNvPr id="15" name="Arc 10">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991960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Arc 10">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2546468-908B-360B-FE53-663C7F2659E3}"/>
              </a:ext>
            </a:extLst>
          </p:cNvPr>
          <p:cNvPicPr>
            <a:picLocks noChangeAspect="1"/>
          </p:cNvPicPr>
          <p:nvPr/>
        </p:nvPicPr>
        <p:blipFill>
          <a:blip r:embed="rId2"/>
          <a:srcRect t="4553" b="20447"/>
          <a:stretch/>
        </p:blipFill>
        <p:spPr>
          <a:xfrm>
            <a:off x="20" y="10"/>
            <a:ext cx="12191980" cy="6857990"/>
          </a:xfrm>
          <a:prstGeom prst="rect">
            <a:avLst/>
          </a:prstGeom>
        </p:spPr>
      </p:pic>
      <p:sp>
        <p:nvSpPr>
          <p:cNvPr id="15" name="Rectangle 14">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标题 1">
            <a:extLst>
              <a:ext uri="{FF2B5EF4-FFF2-40B4-BE49-F238E27FC236}">
                <a16:creationId xmlns:a16="http://schemas.microsoft.com/office/drawing/2014/main" id="{618DF9B8-D007-FA8D-A1C0-A867FCEAC8E2}"/>
              </a:ext>
            </a:extLst>
          </p:cNvPr>
          <p:cNvSpPr>
            <a:spLocks noGrp="1"/>
          </p:cNvSpPr>
          <p:nvPr>
            <p:ph type="title"/>
          </p:nvPr>
        </p:nvSpPr>
        <p:spPr>
          <a:xfrm>
            <a:off x="477981" y="1122362"/>
            <a:ext cx="4023360" cy="2802219"/>
          </a:xfrm>
        </p:spPr>
        <p:txBody>
          <a:bodyPr vert="horz" lIns="91440" tIns="45720" rIns="91440" bIns="45720" rtlCol="0" anchor="b">
            <a:normAutofit/>
          </a:bodyPr>
          <a:lstStyle/>
          <a:p>
            <a:pPr>
              <a:lnSpc>
                <a:spcPct val="90000"/>
              </a:lnSpc>
            </a:pPr>
            <a:r>
              <a:rPr lang="en-US" altLang="zh-CN" sz="3400" kern="1200" dirty="0">
                <a:solidFill>
                  <a:schemeClr val="tx1"/>
                </a:solidFill>
                <a:effectLst/>
                <a:latin typeface="+mj-lt"/>
                <a:ea typeface="+mj-ea"/>
                <a:cs typeface="+mj-cs"/>
              </a:rPr>
              <a:t>Implementation </a:t>
            </a:r>
            <a:endParaRPr kumimoji="1" lang="en-US" altLang="zh-CN" sz="3400" kern="1200" dirty="0">
              <a:solidFill>
                <a:schemeClr val="tx1"/>
              </a:solidFill>
              <a:latin typeface="+mj-lt"/>
              <a:ea typeface="+mj-ea"/>
              <a:cs typeface="+mj-cs"/>
            </a:endParaRPr>
          </a:p>
        </p:txBody>
      </p:sp>
    </p:spTree>
    <p:extLst>
      <p:ext uri="{BB962C8B-B14F-4D97-AF65-F5344CB8AC3E}">
        <p14:creationId xmlns:p14="http://schemas.microsoft.com/office/powerpoint/2010/main" val="1195241386"/>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Arc 12">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2E53DAC0-2ED7-20BF-E03B-09A151EF6A26}"/>
              </a:ext>
            </a:extLst>
          </p:cNvPr>
          <p:cNvSpPr>
            <a:spLocks noGrp="1"/>
          </p:cNvSpPr>
          <p:nvPr>
            <p:ph type="title"/>
          </p:nvPr>
        </p:nvSpPr>
        <p:spPr>
          <a:xfrm>
            <a:off x="5894962" y="479493"/>
            <a:ext cx="5458838" cy="1325563"/>
          </a:xfrm>
        </p:spPr>
        <p:txBody>
          <a:bodyPr vert="horz" lIns="91440" tIns="45720" rIns="91440" bIns="45720" rtlCol="0" anchor="ctr">
            <a:normAutofit/>
          </a:bodyPr>
          <a:lstStyle/>
          <a:p>
            <a:pPr>
              <a:lnSpc>
                <a:spcPct val="90000"/>
              </a:lnSpc>
            </a:pPr>
            <a:r>
              <a:rPr kumimoji="1" lang="en-US" altLang="zh-CN" kern="1200">
                <a:solidFill>
                  <a:schemeClr val="tx1"/>
                </a:solidFill>
                <a:latin typeface="+mj-lt"/>
                <a:ea typeface="+mj-ea"/>
                <a:cs typeface="+mj-cs"/>
              </a:rPr>
              <a:t>Step 1</a:t>
            </a:r>
          </a:p>
        </p:txBody>
      </p:sp>
      <p:sp>
        <p:nvSpPr>
          <p:cNvPr id="15" name="Freeform: Shape 14">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内容占位符 4" descr="图表, 直方图&#10;&#10;描述已自动生成">
            <a:extLst>
              <a:ext uri="{FF2B5EF4-FFF2-40B4-BE49-F238E27FC236}">
                <a16:creationId xmlns:a16="http://schemas.microsoft.com/office/drawing/2014/main" id="{D909584F-B1BA-574F-6400-541382039EAA}"/>
              </a:ext>
            </a:extLst>
          </p:cNvPr>
          <p:cNvPicPr>
            <a:picLocks noGrp="1" noChangeAspect="1"/>
          </p:cNvPicPr>
          <p:nvPr>
            <p:ph idx="1"/>
          </p:nvPr>
        </p:nvPicPr>
        <p:blipFill>
          <a:blip r:embed="rId2"/>
          <a:stretch>
            <a:fillRect/>
          </a:stretch>
        </p:blipFill>
        <p:spPr>
          <a:xfrm>
            <a:off x="703182" y="1678017"/>
            <a:ext cx="4777381" cy="3332222"/>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6" name="文本框 5">
            <a:extLst>
              <a:ext uri="{FF2B5EF4-FFF2-40B4-BE49-F238E27FC236}">
                <a16:creationId xmlns:a16="http://schemas.microsoft.com/office/drawing/2014/main" id="{EF5CB29D-21D7-F93A-E3F2-54983D32F8A7}"/>
              </a:ext>
            </a:extLst>
          </p:cNvPr>
          <p:cNvSpPr txBox="1"/>
          <p:nvPr/>
        </p:nvSpPr>
        <p:spPr>
          <a:xfrm>
            <a:off x="5894962" y="1984443"/>
            <a:ext cx="5458838" cy="419252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kumimoji="1" lang="en-US" altLang="zh-CN" sz="2400"/>
              <a:t>Import the data and plot the light curve of the planetary transit. We can see that the light curve has a distinct depression. We fit the light curve with the red line segment.</a:t>
            </a:r>
          </a:p>
        </p:txBody>
      </p:sp>
    </p:spTree>
    <p:extLst>
      <p:ext uri="{BB962C8B-B14F-4D97-AF65-F5344CB8AC3E}">
        <p14:creationId xmlns:p14="http://schemas.microsoft.com/office/powerpoint/2010/main" val="21233696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9">
            <a:extLst>
              <a:ext uri="{FF2B5EF4-FFF2-40B4-BE49-F238E27FC236}">
                <a16:creationId xmlns:a16="http://schemas.microsoft.com/office/drawing/2014/main" id="{4AC6B390-BC59-4F1D-A0EE-D71A92F0A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reeform: Shape 11">
            <a:extLst>
              <a:ext uri="{FF2B5EF4-FFF2-40B4-BE49-F238E27FC236}">
                <a16:creationId xmlns:a16="http://schemas.microsoft.com/office/drawing/2014/main" id="{B6C60D79-16F1-4C4B-B7E3-7634E7069C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19137"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图片 4" descr="背景图案&#10;&#10;描述已自动生成">
            <a:extLst>
              <a:ext uri="{FF2B5EF4-FFF2-40B4-BE49-F238E27FC236}">
                <a16:creationId xmlns:a16="http://schemas.microsoft.com/office/drawing/2014/main" id="{9A29CF2C-5C70-B6BF-D134-CB2404A8BAB8}"/>
              </a:ext>
            </a:extLst>
          </p:cNvPr>
          <p:cNvPicPr>
            <a:picLocks noChangeAspect="1"/>
          </p:cNvPicPr>
          <p:nvPr/>
        </p:nvPicPr>
        <p:blipFill>
          <a:blip r:embed="rId2"/>
          <a:stretch>
            <a:fillRect/>
          </a:stretch>
        </p:blipFill>
        <p:spPr>
          <a:xfrm>
            <a:off x="6541053" y="1801941"/>
            <a:ext cx="4777381" cy="3081409"/>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18" name="Arc 13">
            <a:extLst>
              <a:ext uri="{FF2B5EF4-FFF2-40B4-BE49-F238E27FC236}">
                <a16:creationId xmlns:a16="http://schemas.microsoft.com/office/drawing/2014/main" id="{426B127E-6498-4C77-9C9D-4553A5113B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02050" y="65016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3F3A0998-D5BC-C416-44D6-0C02823BA355}"/>
              </a:ext>
            </a:extLst>
          </p:cNvPr>
          <p:cNvSpPr>
            <a:spLocks noGrp="1"/>
          </p:cNvSpPr>
          <p:nvPr>
            <p:ph type="title"/>
          </p:nvPr>
        </p:nvSpPr>
        <p:spPr>
          <a:xfrm>
            <a:off x="838201" y="479493"/>
            <a:ext cx="5257800" cy="1325563"/>
          </a:xfrm>
        </p:spPr>
        <p:txBody>
          <a:bodyPr>
            <a:normAutofit/>
          </a:bodyPr>
          <a:lstStyle/>
          <a:p>
            <a:r>
              <a:rPr kumimoji="1" lang="en-US" altLang="zh-CN" dirty="0"/>
              <a:t>Step 2</a:t>
            </a:r>
            <a:endParaRPr kumimoji="1" lang="zh-CN" altLang="en-US" dirty="0"/>
          </a:p>
        </p:txBody>
      </p:sp>
      <p:sp>
        <p:nvSpPr>
          <p:cNvPr id="3" name="内容占位符 2">
            <a:extLst>
              <a:ext uri="{FF2B5EF4-FFF2-40B4-BE49-F238E27FC236}">
                <a16:creationId xmlns:a16="http://schemas.microsoft.com/office/drawing/2014/main" id="{71A7235E-3ECE-C1E2-8846-1A46AF817863}"/>
              </a:ext>
            </a:extLst>
          </p:cNvPr>
          <p:cNvSpPr>
            <a:spLocks noGrp="1"/>
          </p:cNvSpPr>
          <p:nvPr>
            <p:ph idx="1"/>
          </p:nvPr>
        </p:nvSpPr>
        <p:spPr>
          <a:xfrm>
            <a:off x="838201" y="1984443"/>
            <a:ext cx="5257800" cy="4192520"/>
          </a:xfrm>
        </p:spPr>
        <p:txBody>
          <a:bodyPr>
            <a:normAutofit/>
          </a:bodyPr>
          <a:lstStyle/>
          <a:p>
            <a:r>
              <a:rPr kumimoji="1" lang="en" altLang="zh-CN" dirty="0"/>
              <a:t>The fitting data was sampled with MCMC. The flat sample is used to draw a corner plot, showing the distribution characteristics of the parameters and possible correlations.</a:t>
            </a:r>
            <a:endParaRPr kumimoji="1" lang="zh-CN" altLang="en-US" dirty="0"/>
          </a:p>
        </p:txBody>
      </p:sp>
    </p:spTree>
    <p:extLst>
      <p:ext uri="{BB962C8B-B14F-4D97-AF65-F5344CB8AC3E}">
        <p14:creationId xmlns:p14="http://schemas.microsoft.com/office/powerpoint/2010/main" val="27594099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60B0EFB-53ED-4F35-B05D-F658EA021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在黑板上书写的公式">
            <a:extLst>
              <a:ext uri="{FF2B5EF4-FFF2-40B4-BE49-F238E27FC236}">
                <a16:creationId xmlns:a16="http://schemas.microsoft.com/office/drawing/2014/main" id="{5BC75B04-3332-2E39-08E9-E6435AB3092E}"/>
              </a:ext>
            </a:extLst>
          </p:cNvPr>
          <p:cNvPicPr>
            <a:picLocks noChangeAspect="1"/>
          </p:cNvPicPr>
          <p:nvPr/>
        </p:nvPicPr>
        <p:blipFill>
          <a:blip r:embed="rId2"/>
          <a:srcRect l="24471" r="28269" b="-1"/>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11" name="!!Arc">
            <a:extLst>
              <a:ext uri="{FF2B5EF4-FFF2-40B4-BE49-F238E27FC236}">
                <a16:creationId xmlns:a16="http://schemas.microsoft.com/office/drawing/2014/main" id="{835EF3DD-7D43-4A27-8967-A92FD8CC9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3531" y="407987"/>
            <a:ext cx="2987899" cy="2987899"/>
          </a:xfrm>
          <a:prstGeom prst="arc">
            <a:avLst>
              <a:gd name="adj1" fmla="val 16200000"/>
              <a:gd name="adj2" fmla="val 256372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95B7C602-1BB6-9845-0E1C-EECD466CC17A}"/>
              </a:ext>
            </a:extLst>
          </p:cNvPr>
          <p:cNvSpPr>
            <a:spLocks noGrp="1"/>
          </p:cNvSpPr>
          <p:nvPr>
            <p:ph type="title"/>
          </p:nvPr>
        </p:nvSpPr>
        <p:spPr>
          <a:xfrm>
            <a:off x="5827048" y="407987"/>
            <a:ext cx="5721484" cy="1325563"/>
          </a:xfrm>
        </p:spPr>
        <p:txBody>
          <a:bodyPr>
            <a:normAutofit/>
          </a:bodyPr>
          <a:lstStyle/>
          <a:p>
            <a:r>
              <a:rPr kumimoji="1" lang="en-US" altLang="zh-CN" dirty="0"/>
              <a:t>Step</a:t>
            </a:r>
            <a:r>
              <a:rPr kumimoji="1" lang="zh-CN" altLang="en-US" dirty="0"/>
              <a:t> </a:t>
            </a:r>
            <a:r>
              <a:rPr kumimoji="1" lang="en-US" altLang="zh-CN" dirty="0"/>
              <a:t>3</a:t>
            </a:r>
            <a:endParaRPr kumimoji="1" lang="zh-CN" altLang="en-US" dirty="0"/>
          </a:p>
        </p:txBody>
      </p:sp>
      <p:sp>
        <p:nvSpPr>
          <p:cNvPr id="3" name="内容占位符 2">
            <a:extLst>
              <a:ext uri="{FF2B5EF4-FFF2-40B4-BE49-F238E27FC236}">
                <a16:creationId xmlns:a16="http://schemas.microsoft.com/office/drawing/2014/main" id="{66BB24F0-722E-9142-EAB6-E2DF4517CB0E}"/>
              </a:ext>
            </a:extLst>
          </p:cNvPr>
          <p:cNvSpPr>
            <a:spLocks noGrp="1"/>
          </p:cNvSpPr>
          <p:nvPr>
            <p:ph idx="1"/>
          </p:nvPr>
        </p:nvSpPr>
        <p:spPr>
          <a:xfrm>
            <a:off x="5827048" y="1868487"/>
            <a:ext cx="5721484" cy="4351338"/>
          </a:xfrm>
        </p:spPr>
        <p:txBody>
          <a:bodyPr>
            <a:normAutofit/>
          </a:bodyPr>
          <a:lstStyle/>
          <a:p>
            <a:r>
              <a:rPr kumimoji="1" lang="en" altLang="zh-CN" dirty="0"/>
              <a:t>Calculate and get the final result</a:t>
            </a:r>
          </a:p>
          <a:p>
            <a:r>
              <a:rPr lang="en-US" altLang="zh-CN" kern="100">
                <a:effectLst/>
                <a:latin typeface="DengXian" panose="02010600030101010101" pitchFamily="2" charset="-122"/>
                <a:ea typeface="DengXian" panose="02010600030101010101" pitchFamily="2" charset="-122"/>
                <a:cs typeface="Times New Roman" panose="02020603050405020304" pitchFamily="18" charset="0"/>
              </a:rPr>
              <a:t>Center Time</a:t>
            </a:r>
            <a:r>
              <a:rPr lang="en-US" altLang="zh-CN" kern="100">
                <a:latin typeface="DengXian" panose="02010600030101010101" pitchFamily="2" charset="-122"/>
                <a:ea typeface="DengXian" panose="02010600030101010101" pitchFamily="2" charset="-122"/>
                <a:cs typeface="Times New Roman" panose="02020603050405020304" pitchFamily="18" charset="0"/>
              </a:rPr>
              <a:t>:</a:t>
            </a:r>
            <a:r>
              <a:rPr lang="en-US" altLang="zh-CN" kern="100">
                <a:effectLst/>
                <a:latin typeface="DengXian" panose="02010600030101010101" pitchFamily="2" charset="-122"/>
                <a:ea typeface="DengXian" panose="02010600030101010101" pitchFamily="2" charset="-122"/>
                <a:cs typeface="Times New Roman" panose="02020603050405020304" pitchFamily="18" charset="0"/>
              </a:rPr>
              <a:t>0.00117 ± 0.00047 days</a:t>
            </a:r>
            <a:endParaRPr lang="zh-CN" altLang="zh-CN" kern="100">
              <a:effectLst/>
              <a:latin typeface="DengXian" panose="02010600030101010101" pitchFamily="2" charset="-122"/>
              <a:ea typeface="DengXian" panose="02010600030101010101" pitchFamily="2" charset="-122"/>
              <a:cs typeface="Times New Roman" panose="02020603050405020304" pitchFamily="18" charset="0"/>
            </a:endParaRPr>
          </a:p>
          <a:p>
            <a:r>
              <a:rPr lang="en-US" altLang="zh-CN" kern="100">
                <a:effectLst/>
                <a:latin typeface="DengXian" panose="02010600030101010101" pitchFamily="2" charset="-122"/>
                <a:ea typeface="DengXian" panose="02010600030101010101" pitchFamily="2" charset="-122"/>
                <a:cs typeface="Times New Roman" panose="02020603050405020304" pitchFamily="18" charset="0"/>
              </a:rPr>
              <a:t>Duration: 0.08772 ± 0.00097 days</a:t>
            </a:r>
            <a:endParaRPr lang="zh-CN" altLang="zh-CN" kern="100">
              <a:effectLst/>
              <a:latin typeface="DengXian" panose="02010600030101010101" pitchFamily="2" charset="-122"/>
              <a:ea typeface="DengXian" panose="02010600030101010101" pitchFamily="2" charset="-122"/>
              <a:cs typeface="Times New Roman" panose="02020603050405020304" pitchFamily="18" charset="0"/>
            </a:endParaRPr>
          </a:p>
          <a:p>
            <a:r>
              <a:rPr lang="en-US" altLang="zh-CN" kern="100">
                <a:effectLst/>
                <a:latin typeface="DengXian" panose="02010600030101010101" pitchFamily="2" charset="-122"/>
                <a:ea typeface="DengXian" panose="02010600030101010101" pitchFamily="2" charset="-122"/>
                <a:cs typeface="Times New Roman" panose="02020603050405020304" pitchFamily="18" charset="0"/>
              </a:rPr>
              <a:t>Depth: 0.01515 ± 0.00033</a:t>
            </a:r>
            <a:endParaRPr lang="zh-CN" altLang="zh-CN" kern="100">
              <a:effectLst/>
              <a:latin typeface="DengXian" panose="02010600030101010101" pitchFamily="2" charset="-122"/>
              <a:ea typeface="DengXian" panose="02010600030101010101" pitchFamily="2" charset="-122"/>
              <a:cs typeface="Times New Roman" panose="02020603050405020304" pitchFamily="18" charset="0"/>
            </a:endParaRPr>
          </a:p>
          <a:p>
            <a:r>
              <a:rPr lang="en-US" altLang="zh-CN" kern="100">
                <a:effectLst/>
                <a:latin typeface="DengXian" panose="02010600030101010101" pitchFamily="2" charset="-122"/>
                <a:ea typeface="DengXian" panose="02010600030101010101" pitchFamily="2" charset="-122"/>
                <a:cs typeface="Times New Roman" panose="02020603050405020304" pitchFamily="18" charset="0"/>
              </a:rPr>
              <a:t>Delta Flux:-0.00018 ± 0.00023</a:t>
            </a:r>
            <a:endParaRPr lang="zh-CN" altLang="zh-CN" kern="100">
              <a:effectLst/>
              <a:latin typeface="DengXian" panose="02010600030101010101" pitchFamily="2" charset="-122"/>
              <a:ea typeface="DengXian" panose="02010600030101010101" pitchFamily="2" charset="-122"/>
              <a:cs typeface="Times New Roman" panose="02020603050405020304" pitchFamily="18" charset="0"/>
            </a:endParaRPr>
          </a:p>
          <a:p>
            <a:r>
              <a:rPr lang="en-US" altLang="zh-CN" kern="100">
                <a:effectLst/>
                <a:latin typeface="DengXian" panose="02010600030101010101" pitchFamily="2" charset="-122"/>
                <a:ea typeface="DengXian" panose="02010600030101010101" pitchFamily="2" charset="-122"/>
                <a:cs typeface="Times New Roman" panose="02020603050405020304" pitchFamily="18" charset="0"/>
              </a:rPr>
              <a:t>Ingress: 0.01950 ± 0.00057 days</a:t>
            </a:r>
            <a:endParaRPr lang="zh-CN" altLang="zh-CN" kern="100">
              <a:effectLst/>
              <a:latin typeface="DengXian" panose="02010600030101010101" pitchFamily="2" charset="-122"/>
              <a:ea typeface="DengXian" panose="02010600030101010101" pitchFamily="2" charset="-122"/>
              <a:cs typeface="Times New Roman" panose="02020603050405020304" pitchFamily="18" charset="0"/>
            </a:endParaRPr>
          </a:p>
          <a:p>
            <a:endParaRPr kumimoji="1" lang="zh-CN" altLang="en-US" dirty="0"/>
          </a:p>
        </p:txBody>
      </p:sp>
    </p:spTree>
    <p:extLst>
      <p:ext uri="{BB962C8B-B14F-4D97-AF65-F5344CB8AC3E}">
        <p14:creationId xmlns:p14="http://schemas.microsoft.com/office/powerpoint/2010/main" val="2776698897"/>
      </p:ext>
    </p:extLst>
  </p:cSld>
  <p:clrMapOvr>
    <a:masterClrMapping/>
  </p:clrMapOvr>
</p:sld>
</file>

<file path=ppt/theme/theme1.xml><?xml version="1.0" encoding="utf-8"?>
<a:theme xmlns:a="http://schemas.openxmlformats.org/drawingml/2006/main" name="ShapesVTI">
  <a:themeElements>
    <a:clrScheme name="Office">
      <a:dk1>
        <a:srgbClr val="000000"/>
      </a:dk1>
      <a:lt1>
        <a:srgbClr val="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Festival">
      <a:majorFont>
        <a:latin typeface="Microsoft YaHei"/>
        <a:ea typeface=""/>
        <a:cs typeface=""/>
      </a:majorFont>
      <a:minorFont>
        <a:latin typeface="Microsoft YaHe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docProps/app.xml><?xml version="1.0" encoding="utf-8"?>
<Properties xmlns="http://schemas.openxmlformats.org/officeDocument/2006/extended-properties" xmlns:vt="http://schemas.openxmlformats.org/officeDocument/2006/docPropsVTypes">
  <TotalTime>47</TotalTime>
  <Words>409</Words>
  <Application>Microsoft Macintosh PowerPoint</Application>
  <PresentationFormat>宽屏</PresentationFormat>
  <Paragraphs>27</Paragraphs>
  <Slides>10</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10</vt:i4>
      </vt:variant>
    </vt:vector>
  </HeadingPairs>
  <TitlesOfParts>
    <vt:vector size="16" baseType="lpstr">
      <vt:lpstr>DengXian</vt:lpstr>
      <vt:lpstr>Microsoft YaHei</vt:lpstr>
      <vt:lpstr>Microsoft YaHei Light</vt:lpstr>
      <vt:lpstr>Arial</vt:lpstr>
      <vt:lpstr>Calibri</vt:lpstr>
      <vt:lpstr>ShapesVTI</vt:lpstr>
      <vt:lpstr>Exoplanet Transit Analysis </vt:lpstr>
      <vt:lpstr>Background</vt:lpstr>
      <vt:lpstr>Background </vt:lpstr>
      <vt:lpstr>Objectives </vt:lpstr>
      <vt:lpstr>Objectives </vt:lpstr>
      <vt:lpstr>Implementation </vt:lpstr>
      <vt:lpstr>Step 1</vt:lpstr>
      <vt:lpstr>Step 2</vt:lpstr>
      <vt:lpstr>Step 3</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Lei, Cosmo</dc:creator>
  <cp:lastModifiedBy>Lei, Cosmo</cp:lastModifiedBy>
  <cp:revision>1</cp:revision>
  <dcterms:created xsi:type="dcterms:W3CDTF">2024-12-05T16:02:22Z</dcterms:created>
  <dcterms:modified xsi:type="dcterms:W3CDTF">2024-12-05T16:49:41Z</dcterms:modified>
</cp:coreProperties>
</file>

<file path=docProps/thumbnail.jpeg>
</file>